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321" r:id="rId3"/>
    <p:sldId id="297" r:id="rId4"/>
    <p:sldId id="322" r:id="rId5"/>
    <p:sldId id="341" r:id="rId6"/>
    <p:sldId id="336" r:id="rId7"/>
    <p:sldId id="337" r:id="rId8"/>
    <p:sldId id="338" r:id="rId9"/>
    <p:sldId id="327" r:id="rId10"/>
    <p:sldId id="342" r:id="rId11"/>
    <p:sldId id="339" r:id="rId12"/>
    <p:sldId id="293" r:id="rId13"/>
    <p:sldId id="265" r:id="rId14"/>
    <p:sldId id="264" r:id="rId15"/>
    <p:sldId id="343" r:id="rId16"/>
    <p:sldId id="34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EFB"/>
    <a:srgbClr val="FFFF00"/>
    <a:srgbClr val="C5C5C5"/>
    <a:srgbClr val="ABD3F7"/>
    <a:srgbClr val="098ABD"/>
    <a:srgbClr val="4472C4"/>
    <a:srgbClr val="000000"/>
    <a:srgbClr val="92D050"/>
    <a:srgbClr val="FF000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48"/>
    <p:restoredTop sz="91224"/>
  </p:normalViewPr>
  <p:slideViewPr>
    <p:cSldViewPr snapToGrid="0" snapToObjects="1">
      <p:cViewPr varScale="1">
        <p:scale>
          <a:sx n="116" d="100"/>
          <a:sy n="116" d="100"/>
        </p:scale>
        <p:origin x="14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gif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B5A6A-1371-5146-AEA0-9F3E6E323E0A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B6B02A-CE46-D845-B55E-67292777F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05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coolmilo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camilo jimenez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dirty="0"/>
              <a:t>https://</a:t>
            </a:r>
            <a:r>
              <a:rPr lang="en-US" dirty="0" err="1"/>
              <a:t>unsplash.com</a:t>
            </a:r>
            <a:r>
              <a:rPr lang="en-US" dirty="0"/>
              <a:t>/photos/qZenO_gQ7QA</a:t>
            </a:r>
          </a:p>
          <a:p>
            <a:endParaRPr lang="en-US" dirty="0"/>
          </a:p>
          <a:p>
            <a:r>
              <a:rPr lang="en-US" dirty="0"/>
              <a:t>https://www.mobilecon2012.com/the-evolution-of-communication-through-the-centuries/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96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unsplash.com</a:t>
            </a:r>
            <a:r>
              <a:rPr lang="en-US" dirty="0"/>
              <a:t>/photos/ulRlAm1ITMU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455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629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0564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Rec3: Real time --&gt; PR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249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96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rec1 : monitor negative sentiments - intervene</a:t>
            </a:r>
          </a:p>
          <a:p>
            <a:r>
              <a:rPr lang="en-US" dirty="0"/>
              <a:t>rec2 ; get </a:t>
            </a:r>
            <a:r>
              <a:rPr lang="en-US" dirty="0" err="1"/>
              <a:t>positrive</a:t>
            </a:r>
            <a:r>
              <a:rPr lang="en-US" dirty="0"/>
              <a:t> so discover positive features</a:t>
            </a:r>
          </a:p>
          <a:p>
            <a:r>
              <a:rPr lang="en-US" dirty="0"/>
              <a:t>rec3: model/maintenance (?) 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215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/>
              <a:t>/deconstructing-bert-part-2-visualizing-the-inner-workings-of-attention-60a16d86b5c1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6B02A-CE46-D845-B55E-67292777F91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670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708A8-393A-AB47-92A9-00B7004FB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A5B9AC-53D3-3146-B21A-691F02CFE1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D353D-FAE9-674D-A27E-53ECF445E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2875B-69BD-7D48-BBAA-510F7C2BD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6CC41-3F65-EA4F-9796-58EC55E23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615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9015D-4C02-104A-94B9-1A63B5E30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04F1AA-53CE-F44D-8A32-3E22B02104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A4369-19F7-CC45-A5AA-F36E623D4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8459C-2721-1C49-A3B1-45FC9090E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E25F9-8CB5-6244-8B46-BC4CB8131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78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CAE0CB-D926-B64D-AAF4-5CD40FF1F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05B2CA-963F-FF44-AFC4-6896E38D74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062BE-8332-CE41-8A85-D1DF344C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31ADB-9BC6-A543-BA4D-142F30CA3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6C565-D34D-5242-A98D-FF28845D2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43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57CD-71C5-0943-8EE2-90893BBBF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47A59-19AE-C349-BD6C-BD47DB0FE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B1B52-1A6F-2A44-A21E-5D4412BBB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405CE-99B4-AC4C-BCAB-3E7B4E2C8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1DC8B-E22D-3244-B86A-98B09118C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24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B15F-3F16-5849-9FC8-D0BEDE299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179F1-0676-5749-B08D-2E6ABDE4B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6F08D-39C0-614E-9B3E-FB279D49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80A55-F966-6240-AC5A-BF31E2681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7EAC5-AC63-4142-9F91-BF09AE0A5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61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0220-7C59-6849-9677-347DDB1F5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8627A-D239-7642-BC7C-8C3650760E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D52C58-5748-B240-A047-9B15E82748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ABFF71-11FB-0746-87D2-D4379628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0FF85E-5616-0A4F-983B-53989A7C7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0D406-6C0F-D74B-B9BA-C26741FDD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32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6BA7-1771-7E46-B1A8-8E1182D6C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D81F0-2F7B-3A4D-A408-1146B01A6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C2D4AF-E1D4-9547-9A85-4ECFFBE697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D20A9D-611E-2642-8462-718D46D424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A66956-20AB-2C43-B3B1-16335642B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A255A1-0B14-4A43-B3C0-1F340AAF0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9DF205-8E14-3846-A8D2-6DDC4F76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6EB858-DFAA-4D4E-84FA-D451A80D3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38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A7346-FC24-A947-BFF4-D2EAC8C2D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E8A61F-D2BB-124E-BB39-82EE8D081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51D48B-38EC-4745-BDF0-AF2FFC9D8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96A236-1DE2-194B-B55A-B801A08DD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988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5DB208-460C-D947-9CCF-F2BED4EDF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1E0C77-508E-3F42-B7D9-5CD57B05A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460AD-F939-434B-85DB-0EA78E9DE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69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9929F-96B8-124D-A44C-DF89E4729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A6222-4D77-CB45-93A6-4792315F7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871F17-0F9A-4843-B04D-224573A78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5C26E-B675-E644-A9C1-5A07C7C67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29E32B-0AB7-8841-B40C-92CA58E95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EBB65B-70B4-8A4C-AD63-CD8642AC6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05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E1832-5234-CB44-833F-E719A65BC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C919BD-D63B-534D-9BFF-2388FFB237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66C8EE-81BB-BC46-90B7-3F87ED34B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92300C-5689-9A4C-B548-F8AE39A43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E1818-21AF-3F43-93C1-E522F1923028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92CAF0-325E-F94B-B3AB-9304E03E5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8A19D2-7A87-894B-BA23-F5B9EF51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52CF8-F890-A440-8A6B-23214E04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15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1737DD-DBDF-264B-80E1-AAB260F08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6E4E0-3D95-714F-A0DB-C817A4EA3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4D7F3-0CC8-0D45-A96C-6C47E80995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</a:defRPr>
            </a:lvl1pPr>
          </a:lstStyle>
          <a:p>
            <a:fld id="{C92E1818-21AF-3F43-93C1-E522F1923028}" type="datetimeFigureOut">
              <a:rPr lang="en-US" smtClean="0"/>
              <a:pPr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70CFA-1472-794A-A31F-55681929AA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28B4D-2885-F542-ACE9-7A447D69C6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</a:defRPr>
            </a:lvl1pPr>
          </a:lstStyle>
          <a:p>
            <a:fld id="{0DF52CF8-F890-A440-8A6B-23214E046E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927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>
              <a:lumMod val="95000"/>
            </a:schemeClr>
          </a:solidFill>
          <a:latin typeface="Gotham Narrow Book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849DB-0E69-8141-AABF-09F8C44E23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Product/Service Monitoring System</a:t>
            </a:r>
            <a:endParaRPr lang="en-US" dirty="0">
              <a:latin typeface="Gotham Narrow Book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ACD8BB-EFEC-DC48-8723-55D10A8115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Real-Time Twitter Sentiment Analysis</a:t>
            </a:r>
          </a:p>
          <a:p>
            <a:r>
              <a:rPr lang="en-US" dirty="0"/>
              <a:t>Sung Bae	</a:t>
            </a:r>
          </a:p>
        </p:txBody>
      </p:sp>
    </p:spTree>
    <p:extLst>
      <p:ext uri="{BB962C8B-B14F-4D97-AF65-F5344CB8AC3E}">
        <p14:creationId xmlns:p14="http://schemas.microsoft.com/office/powerpoint/2010/main" val="763189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16676-8660-3047-8266-664FB6DFC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Use Recommendation 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47628-C878-0547-8309-2B577FCF9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FFFF00"/>
                </a:solidFill>
              </a:rPr>
              <a:t>Monitoring Positive Trends/Features:</a:t>
            </a:r>
          </a:p>
          <a:p>
            <a:pPr>
              <a:buFontTx/>
              <a:buChar char="-"/>
            </a:pPr>
            <a:r>
              <a:rPr lang="en-US" sz="3200" dirty="0"/>
              <a:t>Monitoring positive trends is as important as monitoring negative trends since it would give a chance to thank them and build upon positive features for improvements.</a:t>
            </a:r>
          </a:p>
        </p:txBody>
      </p:sp>
    </p:spTree>
    <p:extLst>
      <p:ext uri="{BB962C8B-B14F-4D97-AF65-F5344CB8AC3E}">
        <p14:creationId xmlns:p14="http://schemas.microsoft.com/office/powerpoint/2010/main" val="3911136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16676-8660-3047-8266-664FB6DFC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Use Recommendation 3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47628-C878-0547-8309-2B577FCF9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FFFF00"/>
                </a:solidFill>
              </a:rPr>
              <a:t>Real-Time Response – Public Relations (PR)</a:t>
            </a:r>
          </a:p>
          <a:p>
            <a:pPr marL="0" indent="0">
              <a:buNone/>
            </a:pPr>
            <a:r>
              <a:rPr lang="en-US" sz="3200" dirty="0"/>
              <a:t>- The biggest strength of this dashboard is that it is a real-time monitor. So, monitoring the trends of the people would give deeper insight on how to strategize PR .</a:t>
            </a:r>
          </a:p>
          <a:p>
            <a:pPr marL="0" indent="0">
              <a:buNone/>
            </a:pPr>
            <a:r>
              <a:rPr lang="en-US" sz="3200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908519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16676-8660-3047-8266-664FB6DFC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Future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47628-C878-0547-8309-2B577FCF9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872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1. Database structure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   - As the database size increases, it might get too much for sqlite3 to handle. So, we want to separate database into parts so only when a large number of data is requested, we can combine or join smaller databases. </a:t>
            </a: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2. Reply feature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   - It would be nice if we could add a feature where you could reply to any of tweets shown in the dashboard without going to twitter page.</a:t>
            </a: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3. Multiple keywords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   - It would be nice if multiple keywords can be analyzed and followed at a given time.</a:t>
            </a: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4. Table Editing Mode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   - Modify flagged tweets in the dashboard so that a user can classify flagged tweets as 'resolved', 'false negative', or 'other' for further customer service / data analysis.</a:t>
            </a: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5. Further analysis on both positive and negative tweets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   - Find any correlation between tweet trends with how the company is doing to help with future direction of a company.</a:t>
            </a:r>
          </a:p>
        </p:txBody>
      </p:sp>
    </p:spTree>
    <p:extLst>
      <p:ext uri="{BB962C8B-B14F-4D97-AF65-F5344CB8AC3E}">
        <p14:creationId xmlns:p14="http://schemas.microsoft.com/office/powerpoint/2010/main" val="2594014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16676-8660-3047-8266-664FB6DFC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7401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833529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16676-8660-3047-8266-664FB6DFC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47628-C878-0547-8309-2B577FCF9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98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E2260-55D0-7242-ADD8-FFBEB08BA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FF00"/>
                </a:solidFill>
              </a:rPr>
              <a:t>TextBlob</a:t>
            </a:r>
            <a:r>
              <a:rPr lang="en-US" dirty="0">
                <a:solidFill>
                  <a:srgbClr val="FFFF00"/>
                </a:solidFill>
              </a:rPr>
              <a:t> and VADER: </a:t>
            </a:r>
            <a:r>
              <a:rPr lang="en-US" dirty="0"/>
              <a:t>How they work?</a:t>
            </a:r>
          </a:p>
        </p:txBody>
      </p:sp>
      <p:pic>
        <p:nvPicPr>
          <p:cNvPr id="3074" name="Picture 2" descr="Sentiment Analysis with NLTK, TextBlob and Flair | by Andronik Mkrtychev |  Medium">
            <a:extLst>
              <a:ext uri="{FF2B5EF4-FFF2-40B4-BE49-F238E27FC236}">
                <a16:creationId xmlns:a16="http://schemas.microsoft.com/office/drawing/2014/main" id="{CD55765A-65AE-B648-96F3-1F52CAB4F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90688"/>
            <a:ext cx="12192000" cy="254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E446D3-69B7-ED44-A445-92559C4F5568}"/>
              </a:ext>
            </a:extLst>
          </p:cNvPr>
          <p:cNvSpPr txBox="1"/>
          <p:nvPr/>
        </p:nvSpPr>
        <p:spPr>
          <a:xfrm>
            <a:off x="264405" y="4510365"/>
            <a:ext cx="10708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Lexicon based: </a:t>
            </a:r>
            <a:r>
              <a:rPr lang="en-US" dirty="0">
                <a:solidFill>
                  <a:srgbClr val="FFFEFB"/>
                </a:solidFill>
              </a:rPr>
              <a:t>Each sentiment-related words have values assigned to them, and the sum of these values 		          determine</a:t>
            </a:r>
            <a:r>
              <a:rPr lang="en-US" dirty="0">
                <a:solidFill>
                  <a:srgbClr val="FFFF00"/>
                </a:solidFill>
              </a:rPr>
              <a:t> the overall sentiment</a:t>
            </a:r>
            <a:endParaRPr lang="en-US" dirty="0">
              <a:solidFill>
                <a:srgbClr val="FFFEFB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060005-73CC-A243-B017-002E3BD9FB51}"/>
              </a:ext>
            </a:extLst>
          </p:cNvPr>
          <p:cNvSpPr txBox="1"/>
          <p:nvPr/>
        </p:nvSpPr>
        <p:spPr>
          <a:xfrm>
            <a:off x="264405" y="5242610"/>
            <a:ext cx="10708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EFB"/>
                </a:solidFill>
              </a:rPr>
              <a:t>*The main difference between VADER and </a:t>
            </a:r>
            <a:r>
              <a:rPr lang="en-US" dirty="0" err="1">
                <a:solidFill>
                  <a:srgbClr val="FFFEFB"/>
                </a:solidFill>
              </a:rPr>
              <a:t>TextBlob</a:t>
            </a:r>
            <a:r>
              <a:rPr lang="en-US" dirty="0">
                <a:solidFill>
                  <a:srgbClr val="FFFEFB"/>
                </a:solidFill>
              </a:rPr>
              <a:t> is that VADER handles punctuations and emojis differently.</a:t>
            </a:r>
          </a:p>
        </p:txBody>
      </p:sp>
    </p:spTree>
    <p:extLst>
      <p:ext uri="{BB962C8B-B14F-4D97-AF65-F5344CB8AC3E}">
        <p14:creationId xmlns:p14="http://schemas.microsoft.com/office/powerpoint/2010/main" val="2538820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E2260-55D0-7242-ADD8-FFBEB08BA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BERT: </a:t>
            </a:r>
            <a:r>
              <a:rPr lang="en-US" dirty="0"/>
              <a:t>How it works?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E446D3-69B7-ED44-A445-92559C4F5568}"/>
              </a:ext>
            </a:extLst>
          </p:cNvPr>
          <p:cNvSpPr txBox="1"/>
          <p:nvPr/>
        </p:nvSpPr>
        <p:spPr>
          <a:xfrm>
            <a:off x="638981" y="4925542"/>
            <a:ext cx="10708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EFB"/>
                </a:solidFill>
              </a:rPr>
              <a:t>The model learns how each word is used relatively to other words used in a text. So it is able to understand the context as well. It is a very popular and powerful model.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99EC62B4-886F-8348-8F37-DFC8C609F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" y="1619863"/>
            <a:ext cx="5101786" cy="3106373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5BF603D4-3902-2A41-9960-D07BDE56BC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9986" y="1609292"/>
            <a:ext cx="5675637" cy="309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10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40DAB-BDB6-FD4E-B423-736969B03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person, crowd&#10;&#10;Description automatically generated">
            <a:extLst>
              <a:ext uri="{FF2B5EF4-FFF2-40B4-BE49-F238E27FC236}">
                <a16:creationId xmlns:a16="http://schemas.microsoft.com/office/drawing/2014/main" id="{8CF7E0C1-A9EA-A94F-B9A1-9010C8345C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1793" b="1968"/>
          <a:stretch/>
        </p:blipFill>
        <p:spPr>
          <a:xfrm>
            <a:off x="2935995" y="1"/>
            <a:ext cx="9256006" cy="6858000"/>
          </a:xfrm>
          <a:gradFill>
            <a:gsLst>
              <a:gs pos="9000">
                <a:schemeClr val="bg1">
                  <a:alpha val="54000"/>
                  <a:lumMod val="11000"/>
                </a:schemeClr>
              </a:gs>
              <a:gs pos="99000">
                <a:schemeClr val="tx1"/>
              </a:gs>
            </a:gsLst>
            <a:lin ang="0" scaled="1"/>
          </a:gra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A5D2EE7-BF02-1341-BE00-4D2746F645E7}"/>
              </a:ext>
            </a:extLst>
          </p:cNvPr>
          <p:cNvSpPr/>
          <p:nvPr/>
        </p:nvSpPr>
        <p:spPr>
          <a:xfrm>
            <a:off x="0" y="6264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E0E0E">
                  <a:alpha val="0"/>
                </a:srgbClr>
              </a:gs>
              <a:gs pos="43000">
                <a:schemeClr val="bg1">
                  <a:alpha val="93000"/>
                  <a:lumMod val="0"/>
                </a:schemeClr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7BD2443-8827-0549-B852-5662AFDB196D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5284939" cy="2413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rgbClr val="ABD3F7"/>
                </a:solidFill>
              </a:rPr>
              <a:t>The Importance </a:t>
            </a:r>
          </a:p>
          <a:p>
            <a:pPr algn="ctr"/>
            <a:r>
              <a:rPr lang="en-US" sz="2000" b="1" dirty="0">
                <a:solidFill>
                  <a:srgbClr val="ABD3F7"/>
                </a:solidFill>
              </a:rPr>
              <a:t>of </a:t>
            </a:r>
          </a:p>
          <a:p>
            <a:r>
              <a:rPr lang="en-US" sz="5400" b="1" dirty="0">
                <a:solidFill>
                  <a:srgbClr val="ABD3F7"/>
                </a:solidFill>
              </a:rPr>
              <a:t>Communication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BDAEFA5-74A0-B542-8456-7D8C8CCBA87B}"/>
              </a:ext>
            </a:extLst>
          </p:cNvPr>
          <p:cNvSpPr txBox="1">
            <a:spLocks/>
          </p:cNvSpPr>
          <p:nvPr/>
        </p:nvSpPr>
        <p:spPr>
          <a:xfrm>
            <a:off x="838201" y="3093927"/>
            <a:ext cx="5612704" cy="3083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2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FB5481-4F76-4240-88C0-4287D8AD3A04}"/>
              </a:ext>
            </a:extLst>
          </p:cNvPr>
          <p:cNvSpPr txBox="1">
            <a:spLocks/>
          </p:cNvSpPr>
          <p:nvPr/>
        </p:nvSpPr>
        <p:spPr>
          <a:xfrm>
            <a:off x="990599" y="2768045"/>
            <a:ext cx="7710499" cy="37248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“Our beliefs and perceptions of reality, and the choices we make, are largely conditioned on how others see and evaluate the world”</a:t>
            </a:r>
          </a:p>
          <a:p>
            <a:pPr marL="0" indent="0">
              <a:buNone/>
            </a:pPr>
            <a:r>
              <a:rPr lang="en-US" sz="2800" dirty="0"/>
              <a:t>					</a:t>
            </a:r>
          </a:p>
          <a:p>
            <a:pPr marL="0" indent="0">
              <a:buNone/>
            </a:pPr>
            <a:r>
              <a:rPr lang="en-US" sz="2000" i="1" dirty="0"/>
              <a:t>- Bing Liu , University of Illinois, Chicago</a:t>
            </a:r>
          </a:p>
        </p:txBody>
      </p:sp>
    </p:spTree>
    <p:extLst>
      <p:ext uri="{BB962C8B-B14F-4D97-AF65-F5344CB8AC3E}">
        <p14:creationId xmlns:p14="http://schemas.microsoft.com/office/powerpoint/2010/main" val="2225434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AF921A1-B5DD-A04F-9D09-A91A3F3509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21"/>
          <a:stretch/>
        </p:blipFill>
        <p:spPr>
          <a:xfrm>
            <a:off x="4364181" y="-8329"/>
            <a:ext cx="7844884" cy="68831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4A4744B-E050-8948-A8BF-4D8AB0A40734}"/>
              </a:ext>
            </a:extLst>
          </p:cNvPr>
          <p:cNvSpPr/>
          <p:nvPr/>
        </p:nvSpPr>
        <p:spPr>
          <a:xfrm>
            <a:off x="17065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E0E0E">
                  <a:alpha val="0"/>
                </a:srgbClr>
              </a:gs>
              <a:gs pos="48000">
                <a:srgbClr val="070707"/>
              </a:gs>
              <a:gs pos="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89B949F-76CA-5F4B-AF44-556623FB760E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5284939" cy="2413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rgbClr val="098ABD"/>
                </a:solidFill>
              </a:rPr>
              <a:t>Twitter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A068108-F21B-1C40-A7E4-D42657B9F151}"/>
              </a:ext>
            </a:extLst>
          </p:cNvPr>
          <p:cNvSpPr txBox="1">
            <a:spLocks/>
          </p:cNvSpPr>
          <p:nvPr/>
        </p:nvSpPr>
        <p:spPr>
          <a:xfrm>
            <a:off x="990599" y="2768046"/>
            <a:ext cx="7710499" cy="1506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28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9F47EB8-69B9-BC43-95FB-C92FC15F1A17}"/>
              </a:ext>
            </a:extLst>
          </p:cNvPr>
          <p:cNvSpPr txBox="1">
            <a:spLocks/>
          </p:cNvSpPr>
          <p:nvPr/>
        </p:nvSpPr>
        <p:spPr>
          <a:xfrm>
            <a:off x="1142999" y="2310063"/>
            <a:ext cx="6691580" cy="418281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>
                    <a:lumMod val="95000"/>
                  </a:schemeClr>
                </a:solidFill>
                <a:latin typeface="Gotham Narrow Book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145 million daily users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22% of Americans are on Twitter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500 million tweets sent each day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65.8% of US companies use Twitter for marketing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80% of Twitter users have mentioned a brand in a tweet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77% of Twitter users feel more positive when their tweet has been replied to.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27955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4E548F05-3A25-1E47-BA14-97668494A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03B1460-504C-BF48-98BA-1D8B606223C0}"/>
              </a:ext>
            </a:extLst>
          </p:cNvPr>
          <p:cNvSpPr/>
          <p:nvPr/>
        </p:nvSpPr>
        <p:spPr>
          <a:xfrm>
            <a:off x="77118" y="0"/>
            <a:ext cx="12192000" cy="6858000"/>
          </a:xfrm>
          <a:prstGeom prst="rect">
            <a:avLst/>
          </a:prstGeom>
          <a:gradFill>
            <a:gsLst>
              <a:gs pos="100000">
                <a:srgbClr val="0E0E0E">
                  <a:alpha val="0"/>
                </a:srgbClr>
              </a:gs>
              <a:gs pos="59000">
                <a:schemeClr val="bg1">
                  <a:alpha val="93000"/>
                  <a:lumMod val="0"/>
                </a:schemeClr>
              </a:gs>
              <a:gs pos="22000">
                <a:schemeClr val="tx1"/>
              </a:gs>
            </a:gsLst>
            <a:lin ang="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5A673-949F-394E-8163-584D2A198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38395" cy="1325563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FFFF00"/>
                </a:solidFill>
              </a:rPr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B377F-17A9-B84B-88D3-F338B7E56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Create a </a:t>
            </a:r>
            <a:r>
              <a:rPr lang="en-US" b="1" u="sng" dirty="0"/>
              <a:t>dashboard</a:t>
            </a:r>
            <a:r>
              <a:rPr lang="en-US" dirty="0"/>
              <a:t> that can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dirty="0"/>
              <a:t>	[1] stream tweets with filters so that we listen to relevant key 		     words and phrases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dirty="0"/>
              <a:t>	[2] effectively classify tweets into </a:t>
            </a:r>
            <a:r>
              <a:rPr lang="en-US" b="1" u="sng" dirty="0">
                <a:solidFill>
                  <a:srgbClr val="FF0000"/>
                </a:solidFill>
              </a:rPr>
              <a:t>negative</a:t>
            </a:r>
            <a:r>
              <a:rPr lang="en-US" dirty="0"/>
              <a:t>, neutral, and 	     	     </a:t>
            </a:r>
          </a:p>
          <a:p>
            <a:pPr marL="0" indent="0">
              <a:buNone/>
            </a:pPr>
            <a:r>
              <a:rPr lang="en-US" dirty="0"/>
              <a:t>	      positive sentiments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[3] Flag the strongly negative tweets so they can be dealt with if 	      necessary</a:t>
            </a:r>
          </a:p>
        </p:txBody>
      </p:sp>
    </p:spTree>
    <p:extLst>
      <p:ext uri="{BB962C8B-B14F-4D97-AF65-F5344CB8AC3E}">
        <p14:creationId xmlns:p14="http://schemas.microsoft.com/office/powerpoint/2010/main" val="887853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AD0E9F3-3F9A-E146-9C87-C95DB219E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Models: </a:t>
            </a:r>
            <a:r>
              <a:rPr lang="en-US" dirty="0" err="1">
                <a:solidFill>
                  <a:srgbClr val="FFFF00"/>
                </a:solidFill>
              </a:rPr>
              <a:t>TextBlob</a:t>
            </a:r>
            <a:r>
              <a:rPr lang="en-US" dirty="0">
                <a:solidFill>
                  <a:srgbClr val="FFFF00"/>
                </a:solidFill>
              </a:rPr>
              <a:t> vs. BERT vs. VADER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F657FA3B-E1D5-474D-A258-B08E8518A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89161"/>
            <a:ext cx="9048099" cy="2385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DEAD6C-B8D3-124C-A6C5-8E5170829EBE}"/>
              </a:ext>
            </a:extLst>
          </p:cNvPr>
          <p:cNvSpPr txBox="1"/>
          <p:nvPr/>
        </p:nvSpPr>
        <p:spPr>
          <a:xfrm>
            <a:off x="823964" y="1633054"/>
            <a:ext cx="2068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Best Accuracy: </a:t>
            </a:r>
            <a:r>
              <a:rPr lang="en-US" dirty="0">
                <a:solidFill>
                  <a:schemeClr val="bg1"/>
                </a:solidFill>
              </a:rPr>
              <a:t>BERT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BCFFC8-14C2-2E4B-BAC9-09B60DCFE2F8}"/>
              </a:ext>
            </a:extLst>
          </p:cNvPr>
          <p:cNvSpPr txBox="1"/>
          <p:nvPr/>
        </p:nvSpPr>
        <p:spPr>
          <a:xfrm>
            <a:off x="2892223" y="1638829"/>
            <a:ext cx="2656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Best Negative Recall: </a:t>
            </a:r>
            <a:r>
              <a:rPr lang="en-US" dirty="0">
                <a:solidFill>
                  <a:schemeClr val="bg1"/>
                </a:solidFill>
              </a:rPr>
              <a:t>BERT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F1C09B-537A-9D45-85F6-44EE13F16E1D}"/>
              </a:ext>
            </a:extLst>
          </p:cNvPr>
          <p:cNvSpPr txBox="1"/>
          <p:nvPr/>
        </p:nvSpPr>
        <p:spPr>
          <a:xfrm>
            <a:off x="5633587" y="1628345"/>
            <a:ext cx="277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Best Compute Time: </a:t>
            </a:r>
            <a:r>
              <a:rPr lang="en-US" dirty="0">
                <a:solidFill>
                  <a:schemeClr val="bg1"/>
                </a:solidFill>
              </a:rPr>
              <a:t>VADER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438501-ADED-8D4A-9F8A-69B70C6CA9C7}"/>
              </a:ext>
            </a:extLst>
          </p:cNvPr>
          <p:cNvSpPr txBox="1"/>
          <p:nvPr/>
        </p:nvSpPr>
        <p:spPr>
          <a:xfrm>
            <a:off x="838200" y="4627612"/>
            <a:ext cx="47103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BERT</a:t>
            </a:r>
          </a:p>
          <a:p>
            <a:r>
              <a:rPr lang="en-US" dirty="0">
                <a:solidFill>
                  <a:schemeClr val="bg1"/>
                </a:solidFill>
              </a:rPr>
              <a:t>- Neural Network</a:t>
            </a:r>
          </a:p>
          <a:p>
            <a:r>
              <a:rPr lang="en-US" dirty="0">
                <a:solidFill>
                  <a:schemeClr val="bg1"/>
                </a:solidFill>
              </a:rPr>
              <a:t>- Powerful (highest accuracy and negative recall)</a:t>
            </a:r>
          </a:p>
          <a:p>
            <a:r>
              <a:rPr lang="en-US" dirty="0">
                <a:solidFill>
                  <a:schemeClr val="bg1"/>
                </a:solidFill>
              </a:rPr>
              <a:t>- Heavy and slow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A61E3-2784-E542-B2F6-0CB226974E17}"/>
              </a:ext>
            </a:extLst>
          </p:cNvPr>
          <p:cNvSpPr txBox="1"/>
          <p:nvPr/>
        </p:nvSpPr>
        <p:spPr>
          <a:xfrm>
            <a:off x="5727853" y="4617128"/>
            <a:ext cx="41584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VADER</a:t>
            </a:r>
          </a:p>
          <a:p>
            <a:r>
              <a:rPr lang="en-US" dirty="0">
                <a:solidFill>
                  <a:schemeClr val="bg1"/>
                </a:solidFill>
              </a:rPr>
              <a:t>- Lexicon based (sentiment-related words)</a:t>
            </a:r>
          </a:p>
          <a:p>
            <a:r>
              <a:rPr lang="en-US" dirty="0">
                <a:solidFill>
                  <a:schemeClr val="bg1"/>
                </a:solidFill>
              </a:rPr>
              <a:t>- Performs relatively well in social media</a:t>
            </a:r>
          </a:p>
          <a:p>
            <a:r>
              <a:rPr lang="en-US" dirty="0">
                <a:solidFill>
                  <a:schemeClr val="bg1"/>
                </a:solidFill>
              </a:rPr>
              <a:t>- low accuracy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B4C784-BF54-8143-9CBB-A34FC1D10E6A}"/>
              </a:ext>
            </a:extLst>
          </p:cNvPr>
          <p:cNvSpPr txBox="1"/>
          <p:nvPr/>
        </p:nvSpPr>
        <p:spPr>
          <a:xfrm>
            <a:off x="838200" y="5846098"/>
            <a:ext cx="10850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Implementation: </a:t>
            </a:r>
            <a:r>
              <a:rPr lang="en-US" dirty="0">
                <a:solidFill>
                  <a:srgbClr val="FFFEFB"/>
                </a:solidFill>
              </a:rPr>
              <a:t>We will use VADER to initially classify sentiments, then use BERT model for extreme tweets ONLY.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360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29C6865-ABAE-8641-AF77-A93B2B705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16960"/>
            <a:ext cx="12192000" cy="332916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4CFDA4E-064A-FE4C-8921-403C08883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73" y="232923"/>
            <a:ext cx="4838395" cy="1325563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FFFF00"/>
                </a:solidFill>
              </a:rPr>
              <a:t>Dashboard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8A18F1-2353-F443-B1DF-F9ADC1350F78}"/>
              </a:ext>
            </a:extLst>
          </p:cNvPr>
          <p:cNvSpPr/>
          <p:nvPr/>
        </p:nvSpPr>
        <p:spPr>
          <a:xfrm>
            <a:off x="0" y="2005069"/>
            <a:ext cx="4726236" cy="10746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9B1F8CDA-BCAF-ED48-B8D2-7B0E6B81F4A1}"/>
              </a:ext>
            </a:extLst>
          </p:cNvPr>
          <p:cNvCxnSpPr>
            <a:cxnSpLocks/>
          </p:cNvCxnSpPr>
          <p:nvPr/>
        </p:nvCxnSpPr>
        <p:spPr>
          <a:xfrm flipV="1">
            <a:off x="4722023" y="727113"/>
            <a:ext cx="1766912" cy="1751798"/>
          </a:xfrm>
          <a:prstGeom prst="bentConnector3">
            <a:avLst>
              <a:gd name="adj1" fmla="val 22566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5C38186-3D20-964A-8621-A8E4D4F94374}"/>
              </a:ext>
            </a:extLst>
          </p:cNvPr>
          <p:cNvSpPr txBox="1"/>
          <p:nvPr/>
        </p:nvSpPr>
        <p:spPr>
          <a:xfrm>
            <a:off x="6488935" y="311614"/>
            <a:ext cx="55745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- Keywords to look for</a:t>
            </a:r>
          </a:p>
          <a:p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(Up to two comparisons!)</a:t>
            </a:r>
          </a:p>
          <a:p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- Change the number of data displayed in the graph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0DE810-838E-6A49-A339-9BDEE4E6884D}"/>
              </a:ext>
            </a:extLst>
          </p:cNvPr>
          <p:cNvSpPr txBox="1"/>
          <p:nvPr/>
        </p:nvSpPr>
        <p:spPr>
          <a:xfrm>
            <a:off x="484742" y="5446120"/>
            <a:ext cx="6268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Real-time moving average sentiment values.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C35752-E7D2-2240-828E-A8D7DCF7B3C5}"/>
              </a:ext>
            </a:extLst>
          </p:cNvPr>
          <p:cNvSpPr txBox="1"/>
          <p:nvPr/>
        </p:nvSpPr>
        <p:spPr>
          <a:xfrm>
            <a:off x="484742" y="5895415"/>
            <a:ext cx="6268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Number of tweets per period of time.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46E902-F2B9-8A4C-8DB6-BD6FF93541F8}"/>
              </a:ext>
            </a:extLst>
          </p:cNvPr>
          <p:cNvSpPr txBox="1"/>
          <p:nvPr/>
        </p:nvSpPr>
        <p:spPr>
          <a:xfrm>
            <a:off x="8602338" y="5104443"/>
            <a:ext cx="3207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Sentiment distribution</a:t>
            </a:r>
          </a:p>
        </p:txBody>
      </p:sp>
    </p:spTree>
    <p:extLst>
      <p:ext uri="{BB962C8B-B14F-4D97-AF65-F5344CB8AC3E}">
        <p14:creationId xmlns:p14="http://schemas.microsoft.com/office/powerpoint/2010/main" val="4259634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7205F1B5-EE7B-4E45-9A7E-079E442EC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974" y="22430"/>
            <a:ext cx="5481301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4CFDA4E-064A-FE4C-8921-403C08883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73" y="232923"/>
            <a:ext cx="4838395" cy="1325563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FFFF00"/>
                </a:solidFill>
              </a:rPr>
              <a:t>Dashboard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8A18F1-2353-F443-B1DF-F9ADC1350F78}"/>
              </a:ext>
            </a:extLst>
          </p:cNvPr>
          <p:cNvSpPr/>
          <p:nvPr/>
        </p:nvSpPr>
        <p:spPr>
          <a:xfrm>
            <a:off x="7711806" y="22430"/>
            <a:ext cx="2291509" cy="5284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9B1F8CDA-BCAF-ED48-B8D2-7B0E6B81F4A1}"/>
              </a:ext>
            </a:extLst>
          </p:cNvPr>
          <p:cNvCxnSpPr>
            <a:cxnSpLocks/>
          </p:cNvCxnSpPr>
          <p:nvPr/>
        </p:nvCxnSpPr>
        <p:spPr>
          <a:xfrm flipV="1">
            <a:off x="4722023" y="232923"/>
            <a:ext cx="2901649" cy="2245988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5C38186-3D20-964A-8621-A8E4D4F94374}"/>
              </a:ext>
            </a:extLst>
          </p:cNvPr>
          <p:cNvSpPr txBox="1"/>
          <p:nvPr/>
        </p:nvSpPr>
        <p:spPr>
          <a:xfrm>
            <a:off x="380493" y="1859340"/>
            <a:ext cx="42497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- Press this button to generate</a:t>
            </a:r>
          </a:p>
          <a:p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word clouds associated with the keywords</a:t>
            </a:r>
          </a:p>
          <a:p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- Visualize what words are used frequently with your service/product</a:t>
            </a:r>
          </a:p>
          <a:p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- Visualize trends associate with your service/product or other competitors</a:t>
            </a:r>
          </a:p>
          <a:p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- Further analysis can be done</a:t>
            </a:r>
          </a:p>
        </p:txBody>
      </p:sp>
    </p:spTree>
    <p:extLst>
      <p:ext uri="{BB962C8B-B14F-4D97-AF65-F5344CB8AC3E}">
        <p14:creationId xmlns:p14="http://schemas.microsoft.com/office/powerpoint/2010/main" val="3026811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057A83-7911-DD4C-837F-AC29F8AA5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057" y="1558486"/>
            <a:ext cx="7781580" cy="40239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4CFDA4E-064A-FE4C-8921-403C08883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73" y="232923"/>
            <a:ext cx="4838395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rgbClr val="FFFF00"/>
                </a:solidFill>
              </a:rPr>
              <a:t>Dashboard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8A18F1-2353-F443-B1DF-F9ADC1350F78}"/>
              </a:ext>
            </a:extLst>
          </p:cNvPr>
          <p:cNvSpPr/>
          <p:nvPr/>
        </p:nvSpPr>
        <p:spPr>
          <a:xfrm>
            <a:off x="4722023" y="5120797"/>
            <a:ext cx="3178365" cy="46166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9B1F8CDA-BCAF-ED48-B8D2-7B0E6B81F4A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830059" y="1970113"/>
            <a:ext cx="2076163" cy="1311006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5C38186-3D20-964A-8621-A8E4D4F94374}"/>
              </a:ext>
            </a:extLst>
          </p:cNvPr>
          <p:cNvSpPr txBox="1"/>
          <p:nvPr/>
        </p:nvSpPr>
        <p:spPr>
          <a:xfrm>
            <a:off x="6488935" y="311614"/>
            <a:ext cx="55745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Live update of flagged tweets.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  <a:latin typeface="Gotham Narrow Medium" pitchFamily="2" charset="0"/>
              </a:rPr>
              <a:t>These flagged tweets are confirmed by BERT model which has 83% accuracy.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C35752-E7D2-2240-828E-A8D7DCF7B3C5}"/>
              </a:ext>
            </a:extLst>
          </p:cNvPr>
          <p:cNvSpPr txBox="1"/>
          <p:nvPr/>
        </p:nvSpPr>
        <p:spPr>
          <a:xfrm>
            <a:off x="7458419" y="5890667"/>
            <a:ext cx="4605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Narrow Medium" pitchFamily="2" charset="0"/>
              </a:rPr>
              <a:t>Make sure you press “GENERATE CSV FILE” to prepare “CSV” files for further analysis!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46E902-F2B9-8A4C-8DB6-BD6FF93541F8}"/>
              </a:ext>
            </a:extLst>
          </p:cNvPr>
          <p:cNvSpPr txBox="1"/>
          <p:nvPr/>
        </p:nvSpPr>
        <p:spPr>
          <a:xfrm>
            <a:off x="298373" y="5629005"/>
            <a:ext cx="47487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otham Narrow Medium" pitchFamily="2" charset="0"/>
              </a:rPr>
              <a:t>Live update of tweets.</a:t>
            </a:r>
          </a:p>
          <a:p>
            <a:r>
              <a:rPr lang="en-US" dirty="0">
                <a:solidFill>
                  <a:schemeClr val="bg1"/>
                </a:solidFill>
                <a:latin typeface="Gotham Narrow Medium" pitchFamily="2" charset="0"/>
              </a:rPr>
              <a:t>Predicted by </a:t>
            </a:r>
            <a:r>
              <a:rPr lang="en-US" dirty="0" err="1">
                <a:solidFill>
                  <a:schemeClr val="bg1"/>
                </a:solidFill>
                <a:latin typeface="Gotham Narrow Medium" pitchFamily="2" charset="0"/>
              </a:rPr>
              <a:t>TextBlob</a:t>
            </a:r>
            <a:r>
              <a:rPr lang="en-US" dirty="0">
                <a:solidFill>
                  <a:schemeClr val="bg1"/>
                </a:solidFill>
                <a:latin typeface="Gotham Narrow Medium" pitchFamily="2" charset="0"/>
              </a:rPr>
              <a:t> Model which has low accuracy but high efficiency!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23F4BB05-8E96-934E-AEED-EB59D2A295ED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311207" y="5582462"/>
            <a:ext cx="1147212" cy="631371"/>
          </a:xfrm>
          <a:prstGeom prst="bentConnector3">
            <a:avLst>
              <a:gd name="adj1" fmla="val 50000"/>
            </a:avLst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216672B-C2F6-A244-A5E9-CBCE3FFD938B}"/>
              </a:ext>
            </a:extLst>
          </p:cNvPr>
          <p:cNvSpPr/>
          <p:nvPr/>
        </p:nvSpPr>
        <p:spPr>
          <a:xfrm>
            <a:off x="6370423" y="1866691"/>
            <a:ext cx="3842214" cy="32299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2D80BD03-F202-044A-AB0F-A6715C1BD092}"/>
              </a:ext>
            </a:extLst>
          </p:cNvPr>
          <p:cNvCxnSpPr>
            <a:cxnSpLocks/>
          </p:cNvCxnSpPr>
          <p:nvPr/>
        </p:nvCxnSpPr>
        <p:spPr>
          <a:xfrm rot="5400000">
            <a:off x="714429" y="3769770"/>
            <a:ext cx="2004737" cy="1428523"/>
          </a:xfrm>
          <a:prstGeom prst="bentConnector3">
            <a:avLst>
              <a:gd name="adj1" fmla="val 5000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570A38AE-A6B4-C048-9780-CAA57D7A0BD9}"/>
              </a:ext>
            </a:extLst>
          </p:cNvPr>
          <p:cNvSpPr/>
          <p:nvPr/>
        </p:nvSpPr>
        <p:spPr>
          <a:xfrm>
            <a:off x="2431057" y="1814028"/>
            <a:ext cx="3842214" cy="3229944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46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16676-8660-3047-8266-664FB6DFC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Use Recommendation 1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47628-C878-0547-8309-2B577FCF9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FFFF00"/>
                </a:solidFill>
              </a:rPr>
              <a:t>Monitoring Negative Trends/Features:</a:t>
            </a:r>
          </a:p>
          <a:p>
            <a:pPr>
              <a:buFontTx/>
              <a:buChar char="-"/>
            </a:pPr>
            <a:r>
              <a:rPr lang="en-US" sz="3200" dirty="0"/>
              <a:t>Being able to monitor negative feedbacks/tweets from people would give a great way to respond to the customers swiftly and directly.</a:t>
            </a:r>
          </a:p>
          <a:p>
            <a:pPr>
              <a:buFontTx/>
              <a:buChar char="-"/>
            </a:pPr>
            <a:r>
              <a:rPr lang="en-US" sz="3200" dirty="0"/>
              <a:t>By collecting more tweets about your products/services, you will be able to see which features need improvements</a:t>
            </a:r>
          </a:p>
        </p:txBody>
      </p:sp>
    </p:spTree>
    <p:extLst>
      <p:ext uri="{BB962C8B-B14F-4D97-AF65-F5344CB8AC3E}">
        <p14:creationId xmlns:p14="http://schemas.microsoft.com/office/powerpoint/2010/main" val="1101181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10692</TotalTime>
  <Words>883</Words>
  <Application>Microsoft Macintosh PowerPoint</Application>
  <PresentationFormat>Widescreen</PresentationFormat>
  <Paragraphs>104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Gotham Narrow Book</vt:lpstr>
      <vt:lpstr>Gotham Narrow Medium</vt:lpstr>
      <vt:lpstr>Office Theme</vt:lpstr>
      <vt:lpstr>Product/Service Monitoring System</vt:lpstr>
      <vt:lpstr>PowerPoint Presentation</vt:lpstr>
      <vt:lpstr>PowerPoint Presentation</vt:lpstr>
      <vt:lpstr>Goals</vt:lpstr>
      <vt:lpstr>Models: TextBlob vs. BERT vs. VADER</vt:lpstr>
      <vt:lpstr>Dashboard</vt:lpstr>
      <vt:lpstr>Dashboard</vt:lpstr>
      <vt:lpstr>Dashboard</vt:lpstr>
      <vt:lpstr>Use Recommendation 1 </vt:lpstr>
      <vt:lpstr>Use Recommendation 2</vt:lpstr>
      <vt:lpstr>Use Recommendation 3</vt:lpstr>
      <vt:lpstr>Future Direction</vt:lpstr>
      <vt:lpstr>Thank you for listening</vt:lpstr>
      <vt:lpstr>Appendix</vt:lpstr>
      <vt:lpstr>TextBlob and VADER: How they work?</vt:lpstr>
      <vt:lpstr>BERT: How it works?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 Lee</dc:creator>
  <cp:lastModifiedBy>Ju Lee</cp:lastModifiedBy>
  <cp:revision>134</cp:revision>
  <dcterms:created xsi:type="dcterms:W3CDTF">2020-08-10T14:55:56Z</dcterms:created>
  <dcterms:modified xsi:type="dcterms:W3CDTF">2020-12-12T01:58:29Z</dcterms:modified>
</cp:coreProperties>
</file>